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notesMasterIdLst>
    <p:notesMasterId r:id="rId14"/>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791" autoAdjust="0"/>
  </p:normalViewPr>
  <p:slideViewPr>
    <p:cSldViewPr snapToGrid="0">
      <p:cViewPr varScale="1">
        <p:scale>
          <a:sx n="47" d="100"/>
          <a:sy n="47" d="100"/>
        </p:scale>
        <p:origin x="15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505EB4-2A02-48BB-8901-8C72CD35EA86}" type="datetimeFigureOut">
              <a:rPr lang="en-US" smtClean="0"/>
              <a:t>12/5/2020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635BEE-11BB-4FE7-9164-CCE6B8D355B3}" type="slidenum">
              <a:rPr lang="en-US" smtClean="0"/>
              <a:t>‹#›</a:t>
            </a:fld>
            <a:endParaRPr lang="en-US" dirty="0"/>
          </a:p>
        </p:txBody>
      </p:sp>
    </p:spTree>
    <p:extLst>
      <p:ext uri="{BB962C8B-B14F-4D97-AF65-F5344CB8AC3E}">
        <p14:creationId xmlns:p14="http://schemas.microsoft.com/office/powerpoint/2010/main" val="865428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smtClean="0">
                <a:solidFill>
                  <a:schemeClr val="tx1"/>
                </a:solidFill>
                <a:effectLst/>
                <a:latin typeface="Arial Black" panose="020B0A04020102020204" pitchFamily="34" charset="0"/>
                <a:ea typeface="+mn-ea"/>
                <a:cs typeface="+mn-cs"/>
              </a:rPr>
              <a:t>He sculpted and painted many famous items that are still relevant even today.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smtClean="0">
                <a:solidFill>
                  <a:schemeClr val="tx1"/>
                </a:solidFill>
                <a:effectLst/>
                <a:latin typeface="Arial Black" panose="020B0A04020102020204" pitchFamily="34" charset="0"/>
                <a:ea typeface="+mn-ea"/>
                <a:cs typeface="+mn-cs"/>
              </a:rPr>
              <a:t> Michelangelo led a very busy life in which we are reading today.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smtClean="0">
                <a:solidFill>
                  <a:schemeClr val="tx1"/>
                </a:solidFill>
                <a:effectLst/>
                <a:latin typeface="Arial Black" panose="020B0A04020102020204" pitchFamily="34" charset="0"/>
                <a:ea typeface="+mn-ea"/>
                <a:cs typeface="+mn-cs"/>
              </a:rPr>
              <a:t> Michelangelo was born in 1475 at the age of 13 in the workshop connections with the ruling Medici family.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smtClean="0">
                <a:solidFill>
                  <a:schemeClr val="tx1"/>
                </a:solidFill>
                <a:effectLst/>
                <a:latin typeface="Arial Black" panose="020B0A04020102020204" pitchFamily="34" charset="0"/>
                <a:ea typeface="+mn-ea"/>
                <a:cs typeface="+mn-cs"/>
              </a:rPr>
              <a:t>Michelangelo's most famous sculpture became the symbol of Florence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smtClean="0">
                <a:solidFill>
                  <a:schemeClr val="tx1"/>
                </a:solidFill>
                <a:effectLst/>
                <a:latin typeface="Arial Black" panose="020B0A04020102020204" pitchFamily="34" charset="0"/>
                <a:ea typeface="+mn-ea"/>
                <a:cs typeface="+mn-cs"/>
              </a:rPr>
              <a:t>originally it was placed in the Piazza Della signori in front of the Palazzo Vecchio, the Florentine town hall </a:t>
            </a:r>
            <a:r>
              <a:rPr lang="en-US" sz="1600" kern="1200" dirty="0" smtClean="0">
                <a:solidFill>
                  <a:schemeClr val="tx1"/>
                </a:solidFill>
                <a:effectLst/>
                <a:latin typeface="+mn-lt"/>
                <a:ea typeface="+mn-ea"/>
                <a:cs typeface="+mn-cs"/>
              </a:rPr>
              <a:t>(Anno, 2017)</a:t>
            </a:r>
            <a:r>
              <a:rPr lang="en-US" sz="1600" kern="1200" dirty="0" smtClean="0">
                <a:solidFill>
                  <a:schemeClr val="tx1"/>
                </a:solidFill>
                <a:effectLst/>
                <a:latin typeface="Arial Black" panose="020B0A04020102020204" pitchFamily="34" charset="0"/>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smtClean="0">
                <a:solidFill>
                  <a:schemeClr val="tx1"/>
                </a:solidFill>
                <a:effectLst/>
                <a:latin typeface="Arial Black" panose="020B0A04020102020204" pitchFamily="34" charset="0"/>
                <a:ea typeface="+mn-ea"/>
                <a:cs typeface="+mn-cs"/>
              </a:rPr>
              <a:t>With this statue, Michelangelo proved to his contemporaries that he surpassed all modern artists and the Greeks and the Romans by infusing formal beauty with powerful expressiveness and meaning.</a:t>
            </a:r>
          </a:p>
          <a:p>
            <a:pPr marL="171450" indent="-171450">
              <a:buFont typeface="Arial" panose="020B0604020202020204" pitchFamily="34" charset="0"/>
              <a:buChar char="•"/>
            </a:pPr>
            <a:endParaRPr lang="en-US" sz="1600" dirty="0">
              <a:latin typeface="Arial Black" panose="020B0A04020102020204" pitchFamily="34" charset="0"/>
            </a:endParaRPr>
          </a:p>
        </p:txBody>
      </p:sp>
      <p:sp>
        <p:nvSpPr>
          <p:cNvPr id="4" name="Slide Number Placeholder 3"/>
          <p:cNvSpPr>
            <a:spLocks noGrp="1"/>
          </p:cNvSpPr>
          <p:nvPr>
            <p:ph type="sldNum" sz="quarter" idx="10"/>
          </p:nvPr>
        </p:nvSpPr>
        <p:spPr/>
        <p:txBody>
          <a:bodyPr/>
          <a:lstStyle/>
          <a:p>
            <a:fld id="{A9635BEE-11BB-4FE7-9164-CCE6B8D355B3}" type="slidenum">
              <a:rPr lang="en-US" smtClean="0"/>
              <a:t>2</a:t>
            </a:fld>
            <a:endParaRPr lang="en-US" dirty="0"/>
          </a:p>
        </p:txBody>
      </p:sp>
    </p:spTree>
    <p:extLst>
      <p:ext uri="{BB962C8B-B14F-4D97-AF65-F5344CB8AC3E}">
        <p14:creationId xmlns:p14="http://schemas.microsoft.com/office/powerpoint/2010/main" val="434559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Michelangelo always wanted to be an artist, and he hated school.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Finally, he convinced his father to let him study under the famous artist Ghirlandaio.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After studying with Ghirlandaio for two years, Michelangelo discovered his true passion; sculpture.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His father unwillingly sent him to a school for sculptors founded by the great Lorenzo de Medici.</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Lorenzo was greatly impressed with Michelangelo's work and offered Ludovico a reward if Michelangelo could stay in the palace. Lorenzo was a great patron of the arts and saw Michelangelo's talent early (Anno, 2017).</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While he stayed in the palace, he dined with Lorenzo and the great philosophers, artists, and poets, listening to their enlightened discussions. He carved his first great accomplishment, The Battle of the Centaurs, in the palace.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9635BEE-11BB-4FE7-9164-CCE6B8D355B3}" type="slidenum">
              <a:rPr lang="en-US" smtClean="0"/>
              <a:t>3</a:t>
            </a:fld>
            <a:endParaRPr lang="en-US" dirty="0"/>
          </a:p>
        </p:txBody>
      </p:sp>
    </p:spTree>
    <p:extLst>
      <p:ext uri="{BB962C8B-B14F-4D97-AF65-F5344CB8AC3E}">
        <p14:creationId xmlns:p14="http://schemas.microsoft.com/office/powerpoint/2010/main" val="2070828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He did make many friends in the palace even though all the boys his age admired his talent.</a:t>
            </a: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 He often came off as rude and withdrawn because he felt shy when he was with people his old age.</a:t>
            </a: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 He knew he was ugly, and he worried that the other boys made fun of him.</a:t>
            </a: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To enhance his knowledge of the human body, </a:t>
            </a: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Michelangelo visited the monastery of San Spirit to examine the dead</a:t>
            </a:r>
            <a:r>
              <a:rPr lang="en-US" sz="1200" kern="1200" dirty="0" smtClean="0">
                <a:solidFill>
                  <a:schemeClr val="tx1"/>
                </a:solidFill>
                <a:effectLst/>
                <a:latin typeface="+mn-lt"/>
                <a:ea typeface="+mn-ea"/>
                <a:cs typeface="+mn-cs"/>
              </a:rPr>
              <a:t>(Anno, 2017)</a:t>
            </a:r>
            <a:r>
              <a:rPr lang="en-US" sz="1200" kern="1200" dirty="0" smtClean="0">
                <a:solidFill>
                  <a:schemeClr val="tx1"/>
                </a:solidFill>
                <a:effectLst/>
                <a:latin typeface="+mn-lt"/>
                <a:ea typeface="+mn-ea"/>
                <a:cs typeface="+mn-cs"/>
              </a:rPr>
              <a:t>. At night he would dissect the corpses in secret. </a:t>
            </a: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Knowing what the body looked like under the skin and how the muscles work, he created life-like drawings.</a:t>
            </a:r>
          </a:p>
          <a:p>
            <a:endParaRPr lang="en-US" dirty="0"/>
          </a:p>
        </p:txBody>
      </p:sp>
      <p:sp>
        <p:nvSpPr>
          <p:cNvPr id="4" name="Slide Number Placeholder 3"/>
          <p:cNvSpPr>
            <a:spLocks noGrp="1"/>
          </p:cNvSpPr>
          <p:nvPr>
            <p:ph type="sldNum" sz="quarter" idx="10"/>
          </p:nvPr>
        </p:nvSpPr>
        <p:spPr/>
        <p:txBody>
          <a:bodyPr/>
          <a:lstStyle/>
          <a:p>
            <a:fld id="{A9635BEE-11BB-4FE7-9164-CCE6B8D355B3}" type="slidenum">
              <a:rPr lang="en-US" smtClean="0"/>
              <a:t>4</a:t>
            </a:fld>
            <a:endParaRPr lang="en-US" dirty="0"/>
          </a:p>
        </p:txBody>
      </p:sp>
    </p:spTree>
    <p:extLst>
      <p:ext uri="{BB962C8B-B14F-4D97-AF65-F5344CB8AC3E}">
        <p14:creationId xmlns:p14="http://schemas.microsoft.com/office/powerpoint/2010/main" val="1246327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400" kern="1200" dirty="0" smtClean="0">
                <a:solidFill>
                  <a:schemeClr val="tx1"/>
                </a:solidFill>
                <a:effectLst/>
                <a:latin typeface="Arial Black" panose="020B0A04020102020204" pitchFamily="34" charset="0"/>
                <a:ea typeface="+mn-ea"/>
                <a:cs typeface="+mn-cs"/>
              </a:rPr>
              <a:t>He lived in the palace for two years until Lorenzo died, and his son Piero became the ruler of Florence. </a:t>
            </a:r>
          </a:p>
          <a:p>
            <a:pPr marL="171450" indent="-171450">
              <a:buFont typeface="Wingdings" panose="05000000000000000000" pitchFamily="2" charset="2"/>
              <a:buChar char="§"/>
            </a:pPr>
            <a:r>
              <a:rPr lang="en-US" sz="1400" kern="1200" dirty="0" smtClean="0">
                <a:solidFill>
                  <a:schemeClr val="tx1"/>
                </a:solidFill>
                <a:effectLst/>
                <a:latin typeface="Arial Black" panose="020B0A04020102020204" pitchFamily="34" charset="0"/>
                <a:ea typeface="+mn-ea"/>
                <a:cs typeface="+mn-cs"/>
              </a:rPr>
              <a:t>Michelangelo left Florence, and he was found by the wealthy noblemen, Aldovrandi, outside Bologna'sBologna's gates with hardly any money. </a:t>
            </a:r>
          </a:p>
          <a:p>
            <a:pPr marL="171450" indent="-171450">
              <a:buFont typeface="Wingdings" panose="05000000000000000000" pitchFamily="2" charset="2"/>
              <a:buChar char="§"/>
            </a:pPr>
            <a:r>
              <a:rPr lang="en-US" sz="1400" kern="1200" dirty="0" smtClean="0">
                <a:solidFill>
                  <a:schemeClr val="tx1"/>
                </a:solidFill>
                <a:effectLst/>
                <a:latin typeface="Arial Black" panose="020B0A04020102020204" pitchFamily="34" charset="0"/>
                <a:ea typeface="+mn-ea"/>
                <a:cs typeface="+mn-cs"/>
              </a:rPr>
              <a:t>Aldovrandi asked Michelangelo to stay with him in his house, and he did for over a year. </a:t>
            </a:r>
          </a:p>
          <a:p>
            <a:pPr marL="171450" indent="-171450">
              <a:buFont typeface="Wingdings" panose="05000000000000000000" pitchFamily="2" charset="2"/>
              <a:buChar char="§"/>
            </a:pPr>
            <a:r>
              <a:rPr lang="en-US" sz="1400" kern="1200" dirty="0" smtClean="0">
                <a:solidFill>
                  <a:schemeClr val="tx1"/>
                </a:solidFill>
                <a:effectLst/>
                <a:latin typeface="Arial Black" panose="020B0A04020102020204" pitchFamily="34" charset="0"/>
                <a:ea typeface="+mn-ea"/>
                <a:cs typeface="+mn-cs"/>
              </a:rPr>
              <a:t>Michelangelo sculpted an angel with a candlestick for the tomb of Saint Dominic (</a:t>
            </a:r>
            <a:r>
              <a:rPr lang="en-US" sz="1200" kern="1200" dirty="0" smtClean="0">
                <a:solidFill>
                  <a:schemeClr val="tx1"/>
                </a:solidFill>
                <a:effectLst/>
                <a:latin typeface="+mn-lt"/>
                <a:ea typeface="+mn-ea"/>
                <a:cs typeface="+mn-cs"/>
              </a:rPr>
              <a:t>Bambach</a:t>
            </a:r>
            <a:r>
              <a:rPr lang="en-US" sz="1200" kern="1200" baseline="0" dirty="0" smtClean="0">
                <a:solidFill>
                  <a:schemeClr val="tx1"/>
                </a:solidFill>
                <a:effectLst/>
                <a:latin typeface="+mn-lt"/>
                <a:ea typeface="+mn-ea"/>
                <a:cs typeface="+mn-cs"/>
              </a:rPr>
              <a:t> et al., </a:t>
            </a:r>
            <a:r>
              <a:rPr lang="en-US" sz="1200" kern="1200" dirty="0" smtClean="0">
                <a:solidFill>
                  <a:schemeClr val="tx1"/>
                </a:solidFill>
                <a:effectLst/>
                <a:latin typeface="+mn-lt"/>
                <a:ea typeface="+mn-ea"/>
                <a:cs typeface="+mn-cs"/>
              </a:rPr>
              <a:t>2017)</a:t>
            </a:r>
            <a:r>
              <a:rPr lang="en-US" sz="1400" kern="1200" dirty="0" smtClean="0">
                <a:solidFill>
                  <a:schemeClr val="tx1"/>
                </a:solidFill>
                <a:effectLst/>
                <a:latin typeface="Arial Black" panose="020B0A04020102020204" pitchFamily="34" charset="0"/>
                <a:ea typeface="+mn-ea"/>
                <a:cs typeface="+mn-cs"/>
              </a:rPr>
              <a:t>. </a:t>
            </a:r>
          </a:p>
          <a:p>
            <a:pPr marL="171450" indent="-171450">
              <a:buFont typeface="Wingdings" panose="05000000000000000000" pitchFamily="2" charset="2"/>
              <a:buChar char="§"/>
            </a:pPr>
            <a:r>
              <a:rPr lang="en-US" sz="1400" kern="1200" dirty="0" smtClean="0">
                <a:solidFill>
                  <a:schemeClr val="tx1"/>
                </a:solidFill>
                <a:effectLst/>
                <a:latin typeface="Arial Black" panose="020B0A04020102020204" pitchFamily="34" charset="0"/>
                <a:ea typeface="+mn-ea"/>
                <a:cs typeface="+mn-cs"/>
              </a:rPr>
              <a:t>The other artists in the city began to grow jealous of him, and Michelangelo started to fear his life. So he returned to Florence.</a:t>
            </a:r>
          </a:p>
          <a:p>
            <a:pPr marL="171450" indent="-171450">
              <a:buFont typeface="Wingdings" panose="05000000000000000000" pitchFamily="2" charset="2"/>
              <a:buChar char="§"/>
            </a:pPr>
            <a:endParaRPr lang="en-US" sz="1400" dirty="0">
              <a:latin typeface="Arial Black" panose="020B0A04020102020204" pitchFamily="34" charset="0"/>
            </a:endParaRPr>
          </a:p>
        </p:txBody>
      </p:sp>
      <p:sp>
        <p:nvSpPr>
          <p:cNvPr id="4" name="Slide Number Placeholder 3"/>
          <p:cNvSpPr>
            <a:spLocks noGrp="1"/>
          </p:cNvSpPr>
          <p:nvPr>
            <p:ph type="sldNum" sz="quarter" idx="10"/>
          </p:nvPr>
        </p:nvSpPr>
        <p:spPr/>
        <p:txBody>
          <a:bodyPr/>
          <a:lstStyle/>
          <a:p>
            <a:fld id="{A9635BEE-11BB-4FE7-9164-CCE6B8D355B3}" type="slidenum">
              <a:rPr lang="en-US" smtClean="0"/>
              <a:t>5</a:t>
            </a:fld>
            <a:endParaRPr lang="en-US" dirty="0"/>
          </a:p>
        </p:txBody>
      </p:sp>
    </p:spTree>
    <p:extLst>
      <p:ext uri="{BB962C8B-B14F-4D97-AF65-F5344CB8AC3E}">
        <p14:creationId xmlns:p14="http://schemas.microsoft.com/office/powerpoint/2010/main" val="2761005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When Michelangelo arrived in Rome, he was asked to carve a statue for a wealthy banker named Jacopo Gallo. </a:t>
            </a: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 For Gallo, he carved the Greek god of wine; the statue was a success, and Rome was very impressed.</a:t>
            </a: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While in Florence, he met the elegant, handsome Leonardo da Vinci, who he immediately disliked. </a:t>
            </a: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They competed with one of another's painting skills, each painting on opposite walls of a great chamber.</a:t>
            </a:r>
          </a:p>
          <a:p>
            <a:endParaRPr lang="en-US" dirty="0"/>
          </a:p>
        </p:txBody>
      </p:sp>
      <p:sp>
        <p:nvSpPr>
          <p:cNvPr id="4" name="Slide Number Placeholder 3"/>
          <p:cNvSpPr>
            <a:spLocks noGrp="1"/>
          </p:cNvSpPr>
          <p:nvPr>
            <p:ph type="sldNum" sz="quarter" idx="10"/>
          </p:nvPr>
        </p:nvSpPr>
        <p:spPr/>
        <p:txBody>
          <a:bodyPr/>
          <a:lstStyle/>
          <a:p>
            <a:fld id="{A9635BEE-11BB-4FE7-9164-CCE6B8D355B3}" type="slidenum">
              <a:rPr lang="en-US" smtClean="0"/>
              <a:t>6</a:t>
            </a:fld>
            <a:endParaRPr lang="en-US" dirty="0"/>
          </a:p>
        </p:txBody>
      </p:sp>
    </p:spTree>
    <p:extLst>
      <p:ext uri="{BB962C8B-B14F-4D97-AF65-F5344CB8AC3E}">
        <p14:creationId xmlns:p14="http://schemas.microsoft.com/office/powerpoint/2010/main" val="1447000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kern="1200" dirty="0" smtClean="0">
                <a:solidFill>
                  <a:schemeClr val="tx1"/>
                </a:solidFill>
                <a:effectLst/>
                <a:latin typeface="Arial Black" panose="020B0A04020102020204" pitchFamily="34" charset="0"/>
                <a:ea typeface="+mn-ea"/>
                <a:cs typeface="+mn-cs"/>
              </a:rPr>
              <a:t>Pope Julius II wanted to be remembered as being one of the greatest rulers. </a:t>
            </a:r>
          </a:p>
          <a:p>
            <a:r>
              <a:rPr lang="en-US" sz="2000" kern="1200" dirty="0" smtClean="0">
                <a:solidFill>
                  <a:schemeClr val="tx1"/>
                </a:solidFill>
                <a:effectLst/>
                <a:latin typeface="Arial Black" panose="020B0A04020102020204" pitchFamily="34" charset="0"/>
                <a:ea typeface="+mn-ea"/>
                <a:cs typeface="+mn-cs"/>
              </a:rPr>
              <a:t>He asked for the best sculptors to send in designs for his tomb. </a:t>
            </a:r>
          </a:p>
          <a:p>
            <a:r>
              <a:rPr lang="en-US" sz="2000" kern="1200" dirty="0" smtClean="0">
                <a:solidFill>
                  <a:schemeClr val="tx1"/>
                </a:solidFill>
                <a:effectLst/>
                <a:latin typeface="Arial Black" panose="020B0A04020102020204" pitchFamily="34" charset="0"/>
                <a:ea typeface="+mn-ea"/>
                <a:cs typeface="+mn-cs"/>
              </a:rPr>
              <a:t>He chose Michelangelo's huge tower design and encouraged him to get started right away.</a:t>
            </a:r>
          </a:p>
          <a:p>
            <a:r>
              <a:rPr lang="en-US" sz="2000" kern="1200" dirty="0" smtClean="0">
                <a:solidFill>
                  <a:schemeClr val="tx1"/>
                </a:solidFill>
                <a:effectLst/>
                <a:latin typeface="Arial Black" panose="020B0A04020102020204" pitchFamily="34" charset="0"/>
                <a:ea typeface="+mn-ea"/>
                <a:cs typeface="+mn-cs"/>
              </a:rPr>
              <a:t>After a year, the Pope's</a:t>
            </a:r>
            <a:r>
              <a:rPr lang="en-US" sz="2000" kern="1200" baseline="0" dirty="0" smtClean="0">
                <a:solidFill>
                  <a:schemeClr val="tx1"/>
                </a:solidFill>
                <a:effectLst/>
                <a:latin typeface="Arial Black" panose="020B0A04020102020204" pitchFamily="34" charset="0"/>
                <a:ea typeface="+mn-ea"/>
                <a:cs typeface="+mn-cs"/>
              </a:rPr>
              <a:t> </a:t>
            </a:r>
            <a:r>
              <a:rPr lang="en-US" sz="2000" kern="1200" dirty="0" smtClean="0">
                <a:solidFill>
                  <a:schemeClr val="tx1"/>
                </a:solidFill>
                <a:effectLst/>
                <a:latin typeface="Arial Black" panose="020B0A04020102020204" pitchFamily="34" charset="0"/>
                <a:ea typeface="+mn-ea"/>
                <a:cs typeface="+mn-cs"/>
              </a:rPr>
              <a:t>enthusiasm faded, </a:t>
            </a:r>
          </a:p>
          <a:p>
            <a:r>
              <a:rPr lang="en-US" sz="2000" kern="1200" dirty="0" smtClean="0">
                <a:solidFill>
                  <a:schemeClr val="tx1"/>
                </a:solidFill>
                <a:effectLst/>
                <a:latin typeface="Arial Black" panose="020B0A04020102020204" pitchFamily="34" charset="0"/>
                <a:ea typeface="+mn-ea"/>
                <a:cs typeface="+mn-cs"/>
              </a:rPr>
              <a:t>He</a:t>
            </a:r>
            <a:r>
              <a:rPr lang="en-US" sz="2000" kern="1200" baseline="0" dirty="0" smtClean="0">
                <a:solidFill>
                  <a:schemeClr val="tx1"/>
                </a:solidFill>
                <a:effectLst/>
                <a:latin typeface="Arial Black" panose="020B0A04020102020204" pitchFamily="34" charset="0"/>
                <a:ea typeface="+mn-ea"/>
                <a:cs typeface="+mn-cs"/>
              </a:rPr>
              <a:t> </a:t>
            </a:r>
            <a:r>
              <a:rPr lang="en-US" sz="2000" kern="1200" dirty="0" smtClean="0">
                <a:solidFill>
                  <a:schemeClr val="tx1"/>
                </a:solidFill>
                <a:effectLst/>
                <a:latin typeface="Arial Black" panose="020B0A04020102020204" pitchFamily="34" charset="0"/>
                <a:ea typeface="+mn-ea"/>
                <a:cs typeface="+mn-cs"/>
              </a:rPr>
              <a:t>stopped sending Michelangelo money for the tomb. Angered by this, Michelangelo left Rome, swearing never to return.</a:t>
            </a:r>
          </a:p>
          <a:p>
            <a:r>
              <a:rPr lang="en-US" sz="2000" kern="1200" dirty="0" smtClean="0">
                <a:solidFill>
                  <a:schemeClr val="tx1"/>
                </a:solidFill>
                <a:effectLst/>
                <a:latin typeface="Arial Black" panose="020B0A04020102020204" pitchFamily="34" charset="0"/>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9635BEE-11BB-4FE7-9164-CCE6B8D355B3}" type="slidenum">
              <a:rPr lang="en-US" smtClean="0"/>
              <a:t>7</a:t>
            </a:fld>
            <a:endParaRPr lang="en-US" dirty="0"/>
          </a:p>
        </p:txBody>
      </p:sp>
    </p:spTree>
    <p:extLst>
      <p:ext uri="{BB962C8B-B14F-4D97-AF65-F5344CB8AC3E}">
        <p14:creationId xmlns:p14="http://schemas.microsoft.com/office/powerpoint/2010/main" val="2346848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Michelangelo did finally return to Rome to paint the ceiling of the Pope's private chapel.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But not after over a year of the Pope's pleading letters. Michelangelo did not want to paint the Sistine Chapel (</a:t>
            </a:r>
            <a:r>
              <a:rPr lang="en-US" dirty="0" smtClean="0"/>
              <a:t>Huffman, 2017)</a:t>
            </a:r>
            <a:r>
              <a:rPr lang="en-US" sz="1200" kern="1200" dirty="0" smtClean="0">
                <a:solidFill>
                  <a:schemeClr val="tx1"/>
                </a:solidFill>
                <a:effectLst/>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 He told the Pope painting was not his trade. But Michelangelo in and started the chapel in 1508.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Michelangelo worked on the Sistine Chapel for four very difficult years. When the ceiling was completed, he was exhausted!</a:t>
            </a:r>
          </a:p>
          <a:p>
            <a:pPr marL="171450" indent="-171450">
              <a:buFont typeface="Wingdings" panose="05000000000000000000" pitchFamily="2" charset="2"/>
              <a:buChar char="§"/>
            </a:pPr>
            <a:endParaRPr lang="en-US" dirty="0"/>
          </a:p>
        </p:txBody>
      </p:sp>
      <p:sp>
        <p:nvSpPr>
          <p:cNvPr id="4" name="Slide Number Placeholder 3"/>
          <p:cNvSpPr>
            <a:spLocks noGrp="1"/>
          </p:cNvSpPr>
          <p:nvPr>
            <p:ph type="sldNum" sz="quarter" idx="10"/>
          </p:nvPr>
        </p:nvSpPr>
        <p:spPr/>
        <p:txBody>
          <a:bodyPr/>
          <a:lstStyle/>
          <a:p>
            <a:fld id="{A9635BEE-11BB-4FE7-9164-CCE6B8D355B3}" type="slidenum">
              <a:rPr lang="en-US" smtClean="0"/>
              <a:t>8</a:t>
            </a:fld>
            <a:endParaRPr lang="en-US" dirty="0"/>
          </a:p>
        </p:txBody>
      </p:sp>
    </p:spTree>
    <p:extLst>
      <p:ext uri="{BB962C8B-B14F-4D97-AF65-F5344CB8AC3E}">
        <p14:creationId xmlns:p14="http://schemas.microsoft.com/office/powerpoint/2010/main" val="3367629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When Michelangelo was 63, he began to work on the ''Last Judgment'', a painting assigned by Pope Paul III. </a:t>
            </a:r>
          </a:p>
          <a:p>
            <a:pPr marL="171450" indent="-171450">
              <a:buFont typeface="Wingdings" panose="05000000000000000000" pitchFamily="2" charset="2"/>
              <a:buChar char="§"/>
            </a:pPr>
            <a:endParaRPr lang="en-US" sz="1200" kern="1200" dirty="0" smtClean="0">
              <a:solidFill>
                <a:schemeClr val="tx1"/>
              </a:solidFill>
              <a:effectLst/>
              <a:latin typeface="+mn-lt"/>
              <a:ea typeface="+mn-ea"/>
              <a:cs typeface="+mn-cs"/>
            </a:endParaRP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Michelangelo was very weak and would often take breaks after days of work to rest. </a:t>
            </a:r>
          </a:p>
          <a:p>
            <a:pPr marL="171450" indent="-171450">
              <a:buFont typeface="Wingdings" panose="05000000000000000000" pitchFamily="2" charset="2"/>
              <a:buChar char="§"/>
            </a:pPr>
            <a:endParaRPr lang="en-US" sz="1200" kern="1200" dirty="0" smtClean="0">
              <a:solidFill>
                <a:schemeClr val="tx1"/>
              </a:solidFill>
              <a:effectLst/>
              <a:latin typeface="+mn-lt"/>
              <a:ea typeface="+mn-ea"/>
              <a:cs typeface="+mn-cs"/>
            </a:endParaRP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He worked on the ''Last Judgment'' for four and one-half years</a:t>
            </a:r>
            <a:r>
              <a:rPr lang="en-US" sz="1200" kern="1200" dirty="0" smtClean="0">
                <a:solidFill>
                  <a:schemeClr val="tx1"/>
                </a:solidFill>
                <a:effectLst/>
                <a:latin typeface="+mn-lt"/>
                <a:ea typeface="+mn-ea"/>
                <a:cs typeface="+mn-cs"/>
              </a:rPr>
              <a:t>(Hamilton, 2018). </a:t>
            </a:r>
            <a:r>
              <a:rPr lang="en-US" sz="1200" kern="1200" dirty="0" smtClean="0">
                <a:solidFill>
                  <a:schemeClr val="tx1"/>
                </a:solidFill>
                <a:effectLst/>
                <a:latin typeface="+mn-lt"/>
                <a:ea typeface="+mn-ea"/>
                <a:cs typeface="+mn-cs"/>
              </a:rPr>
              <a:t>. </a:t>
            </a:r>
          </a:p>
          <a:p>
            <a:pPr marL="171450" indent="-171450">
              <a:buFont typeface="Wingdings" panose="05000000000000000000" pitchFamily="2" charset="2"/>
              <a:buChar char="§"/>
            </a:pPr>
            <a:endParaRPr lang="en-US" sz="1200" kern="1200" dirty="0" smtClean="0">
              <a:solidFill>
                <a:schemeClr val="tx1"/>
              </a:solidFill>
              <a:effectLst/>
              <a:latin typeface="+mn-lt"/>
              <a:ea typeface="+mn-ea"/>
              <a:cs typeface="+mn-cs"/>
            </a:endParaRPr>
          </a:p>
          <a:p>
            <a:pPr marL="171450" indent="-171450">
              <a:buFont typeface="Wingdings" panose="05000000000000000000" pitchFamily="2" charset="2"/>
              <a:buChar char="§"/>
            </a:pPr>
            <a:r>
              <a:rPr lang="en-US" sz="1200" kern="1200" dirty="0" smtClean="0">
                <a:solidFill>
                  <a:schemeClr val="tx1"/>
                </a:solidFill>
                <a:effectLst/>
                <a:latin typeface="+mn-lt"/>
                <a:ea typeface="+mn-ea"/>
                <a:cs typeface="+mn-cs"/>
              </a:rPr>
              <a:t>When he was finished, its strength and power shocked many people</a:t>
            </a:r>
            <a:endParaRPr lang="en-US" dirty="0"/>
          </a:p>
        </p:txBody>
      </p:sp>
      <p:sp>
        <p:nvSpPr>
          <p:cNvPr id="4" name="Slide Number Placeholder 3"/>
          <p:cNvSpPr>
            <a:spLocks noGrp="1"/>
          </p:cNvSpPr>
          <p:nvPr>
            <p:ph type="sldNum" sz="quarter" idx="10"/>
          </p:nvPr>
        </p:nvSpPr>
        <p:spPr/>
        <p:txBody>
          <a:bodyPr/>
          <a:lstStyle/>
          <a:p>
            <a:fld id="{A9635BEE-11BB-4FE7-9164-CCE6B8D355B3}" type="slidenum">
              <a:rPr lang="en-US" smtClean="0"/>
              <a:t>9</a:t>
            </a:fld>
            <a:endParaRPr lang="en-US" dirty="0"/>
          </a:p>
        </p:txBody>
      </p:sp>
    </p:spTree>
    <p:extLst>
      <p:ext uri="{BB962C8B-B14F-4D97-AF65-F5344CB8AC3E}">
        <p14:creationId xmlns:p14="http://schemas.microsoft.com/office/powerpoint/2010/main" val="35228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At the age of 72, Michelangelo began designing Saint Peters church.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Although he worked on the church for 17 years, Michelangelo did not live to see it finished (Hamilton, 2018). Michelangelo died at age 89 in Rome.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His body was sent to Florence, where you can visit his grave today. He left behind many great works in stone as well as paintings to be remembered.</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A9635BEE-11BB-4FE7-9164-CCE6B8D355B3}" type="slidenum">
              <a:rPr lang="en-US" smtClean="0"/>
              <a:t>10</a:t>
            </a:fld>
            <a:endParaRPr lang="en-US" dirty="0"/>
          </a:p>
        </p:txBody>
      </p:sp>
    </p:spTree>
    <p:extLst>
      <p:ext uri="{BB962C8B-B14F-4D97-AF65-F5344CB8AC3E}">
        <p14:creationId xmlns:p14="http://schemas.microsoft.com/office/powerpoint/2010/main" val="3387878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Michelangelo retained a high level of international popularity until Annibale Carracci's paintings and of Caravaggio around 1600 brought the style to an end and ushered in the Baroque.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 Mannerism was long afterward looked down upon as a descendant and anarchic style that marked High Renaissance artistic production's degeneration.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But in the 20th century, the style came to be appreciated anew for its technical bravura, elegance, and polish.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kern="1200" dirty="0" smtClean="0">
                <a:solidFill>
                  <a:schemeClr val="tx1"/>
                </a:solidFill>
                <a:effectLst/>
                <a:latin typeface="+mn-lt"/>
                <a:ea typeface="+mn-ea"/>
                <a:cs typeface="+mn-cs"/>
              </a:rPr>
              <a:t>Mannerism's spiritual intensity, its complex and intellectual aestheticism, its experimentation in form, and the persistent psychological anxiety manifested in it made the style attractive and interesting to the modern temperament, which saw affinities between it and modern expressionist tendencies in art.</a:t>
            </a:r>
          </a:p>
          <a:p>
            <a:endParaRPr lang="en-US" dirty="0"/>
          </a:p>
        </p:txBody>
      </p:sp>
      <p:sp>
        <p:nvSpPr>
          <p:cNvPr id="4" name="Slide Number Placeholder 3"/>
          <p:cNvSpPr>
            <a:spLocks noGrp="1"/>
          </p:cNvSpPr>
          <p:nvPr>
            <p:ph type="sldNum" sz="quarter" idx="10"/>
          </p:nvPr>
        </p:nvSpPr>
        <p:spPr/>
        <p:txBody>
          <a:bodyPr/>
          <a:lstStyle/>
          <a:p>
            <a:fld id="{A9635BEE-11BB-4FE7-9164-CCE6B8D355B3}" type="slidenum">
              <a:rPr lang="en-US" smtClean="0"/>
              <a:t>11</a:t>
            </a:fld>
            <a:endParaRPr lang="en-US" dirty="0"/>
          </a:p>
        </p:txBody>
      </p:sp>
    </p:spTree>
    <p:extLst>
      <p:ext uri="{BB962C8B-B14F-4D97-AF65-F5344CB8AC3E}">
        <p14:creationId xmlns:p14="http://schemas.microsoft.com/office/powerpoint/2010/main" val="2473057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22865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3573490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2835056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1230659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4904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4054284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3866420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828156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596514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2073074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2540430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201294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105204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24141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293765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564766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24E0E7-092B-4E3A-BCCA-F54A031653A4}" type="datetimeFigureOut">
              <a:rPr lang="en-US" smtClean="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EBAE48-602F-461A-9C32-E4DA949A7C7D}" type="slidenum">
              <a:rPr lang="en-US" smtClean="0"/>
              <a:t>‹#›</a:t>
            </a:fld>
            <a:endParaRPr lang="en-US" dirty="0"/>
          </a:p>
        </p:txBody>
      </p:sp>
    </p:spTree>
    <p:extLst>
      <p:ext uri="{BB962C8B-B14F-4D97-AF65-F5344CB8AC3E}">
        <p14:creationId xmlns:p14="http://schemas.microsoft.com/office/powerpoint/2010/main" val="3058913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24E0E7-092B-4E3A-BCCA-F54A031653A4}" type="datetimeFigureOut">
              <a:rPr lang="en-US" smtClean="0"/>
              <a:t>12/5/2020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0EBAE48-602F-461A-9C32-E4DA949A7C7D}" type="slidenum">
              <a:rPr lang="en-US" smtClean="0"/>
              <a:t>‹#›</a:t>
            </a:fld>
            <a:endParaRPr lang="en-US" dirty="0"/>
          </a:p>
        </p:txBody>
      </p:sp>
    </p:spTree>
    <p:extLst>
      <p:ext uri="{BB962C8B-B14F-4D97-AF65-F5344CB8AC3E}">
        <p14:creationId xmlns:p14="http://schemas.microsoft.com/office/powerpoint/2010/main" val="1014114783"/>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atin typeface="Arial Black" panose="020B0A04020102020204" pitchFamily="34" charset="0"/>
              </a:rPr>
              <a:t>FAVORITE PAINTER</a:t>
            </a:r>
            <a:endParaRPr lang="en-US" b="1" dirty="0">
              <a:latin typeface="Arial Black" panose="020B0A04020102020204" pitchFamily="34" charset="0"/>
            </a:endParaRPr>
          </a:p>
        </p:txBody>
      </p:sp>
      <p:sp>
        <p:nvSpPr>
          <p:cNvPr id="3" name="Subtitle 2"/>
          <p:cNvSpPr>
            <a:spLocks noGrp="1"/>
          </p:cNvSpPr>
          <p:nvPr>
            <p:ph type="subTitle" idx="1"/>
          </p:nvPr>
        </p:nvSpPr>
        <p:spPr/>
        <p:txBody>
          <a:bodyPr>
            <a:normAutofit/>
          </a:bodyPr>
          <a:lstStyle/>
          <a:p>
            <a:pPr lvl="1"/>
            <a:r>
              <a:rPr lang="en-US" sz="4800" dirty="0">
                <a:latin typeface="Arial Black" panose="020B0A04020102020204" pitchFamily="34" charset="0"/>
              </a:rPr>
              <a:t>Michelangelo</a:t>
            </a:r>
          </a:p>
        </p:txBody>
      </p:sp>
    </p:spTree>
    <p:extLst>
      <p:ext uri="{BB962C8B-B14F-4D97-AF65-F5344CB8AC3E}">
        <p14:creationId xmlns:p14="http://schemas.microsoft.com/office/powerpoint/2010/main" val="213426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INTRODUCTION</a:t>
            </a:r>
            <a:endParaRPr lang="en-US" b="1" dirty="0"/>
          </a:p>
        </p:txBody>
      </p:sp>
      <p:sp>
        <p:nvSpPr>
          <p:cNvPr id="3" name="Content Placeholder 2"/>
          <p:cNvSpPr>
            <a:spLocks noGrp="1"/>
          </p:cNvSpPr>
          <p:nvPr>
            <p:ph idx="1"/>
          </p:nvPr>
        </p:nvSpPr>
        <p:spPr/>
        <p:txBody>
          <a:bodyPr>
            <a:normAutofit/>
          </a:bodyPr>
          <a:lstStyle/>
          <a:p>
            <a:r>
              <a:rPr lang="en-US" dirty="0"/>
              <a:t> In the years 1475 to 1564, there were many famous painter's artists who worked </a:t>
            </a:r>
            <a:r>
              <a:rPr lang="en-US" dirty="0" smtClean="0"/>
              <a:t>worldwide.</a:t>
            </a:r>
          </a:p>
          <a:p>
            <a:r>
              <a:rPr lang="en-US" dirty="0"/>
              <a:t>Michelangelo was born in 1475 at the age of 13 in the workshop connections with the ruling Medici </a:t>
            </a:r>
            <a:r>
              <a:rPr lang="en-US" dirty="0" smtClean="0"/>
              <a:t>family</a:t>
            </a:r>
            <a:r>
              <a:rPr lang="en-US" dirty="0"/>
              <a:t> (Anno, 2017</a:t>
            </a:r>
            <a:r>
              <a:rPr lang="en-US" dirty="0" smtClean="0"/>
              <a:t>).</a:t>
            </a:r>
          </a:p>
          <a:p>
            <a:r>
              <a:rPr lang="en-US" dirty="0"/>
              <a:t>Michelangelo's most famous sculpture became the symbol of Florence and originally was placed in the Piazza Della signori in front of the Palazzo </a:t>
            </a:r>
            <a:r>
              <a:rPr lang="en-US" dirty="0" smtClean="0"/>
              <a:t>Vecchio.</a:t>
            </a:r>
          </a:p>
          <a:p>
            <a:r>
              <a:rPr lang="en-US" dirty="0" smtClean="0"/>
              <a:t>His paintings are still relevant today.</a:t>
            </a:r>
            <a:endParaRPr lang="en-US" dirty="0"/>
          </a:p>
        </p:txBody>
      </p:sp>
    </p:spTree>
    <p:extLst>
      <p:ext uri="{BB962C8B-B14F-4D97-AF65-F5344CB8AC3E}">
        <p14:creationId xmlns:p14="http://schemas.microsoft.com/office/powerpoint/2010/main" val="2315976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EARLY LIFE</a:t>
            </a:r>
            <a:endParaRPr lang="en-US" b="1" dirty="0"/>
          </a:p>
        </p:txBody>
      </p:sp>
      <p:sp>
        <p:nvSpPr>
          <p:cNvPr id="3" name="Content Placeholder 2"/>
          <p:cNvSpPr>
            <a:spLocks noGrp="1"/>
          </p:cNvSpPr>
          <p:nvPr>
            <p:ph idx="1"/>
          </p:nvPr>
        </p:nvSpPr>
        <p:spPr/>
        <p:txBody>
          <a:bodyPr>
            <a:normAutofit/>
          </a:bodyPr>
          <a:lstStyle/>
          <a:p>
            <a:r>
              <a:rPr lang="en-US" dirty="0"/>
              <a:t>Lorenzo was a great patron of the arts and saw Michelangelo's talent early</a:t>
            </a:r>
            <a:r>
              <a:rPr lang="en-US" dirty="0" smtClean="0"/>
              <a:t>.</a:t>
            </a:r>
          </a:p>
          <a:p>
            <a:r>
              <a:rPr lang="en-US" dirty="0" smtClean="0"/>
              <a:t>Michelangelo wanted to be an artists and hated school.</a:t>
            </a:r>
          </a:p>
          <a:p>
            <a:r>
              <a:rPr lang="en-US" dirty="0" smtClean="0"/>
              <a:t>He discovered his trues passion sculpture</a:t>
            </a:r>
          </a:p>
          <a:p>
            <a:r>
              <a:rPr lang="en-US" dirty="0"/>
              <a:t>Lorenzo was a great patron of the arts and saw Michelangelo's talent </a:t>
            </a:r>
            <a:r>
              <a:rPr lang="en-US" dirty="0" smtClean="0"/>
              <a:t>early </a:t>
            </a:r>
            <a:r>
              <a:rPr lang="en-US" dirty="0"/>
              <a:t>(Anno, 2017)</a:t>
            </a:r>
            <a:r>
              <a:rPr lang="en-US" dirty="0" smtClean="0"/>
              <a:t>.</a:t>
            </a:r>
          </a:p>
          <a:p>
            <a:r>
              <a:rPr lang="en-US" dirty="0"/>
              <a:t>He carved his first great accomplishment, The Battle of the Centaurs, in the palace.</a:t>
            </a:r>
          </a:p>
          <a:p>
            <a:endParaRPr lang="en-US" dirty="0" smtClean="0"/>
          </a:p>
          <a:p>
            <a:endParaRPr lang="en-US" dirty="0" smtClean="0"/>
          </a:p>
          <a:p>
            <a:endParaRPr lang="en-US" dirty="0"/>
          </a:p>
        </p:txBody>
      </p:sp>
    </p:spTree>
    <p:extLst>
      <p:ext uri="{BB962C8B-B14F-4D97-AF65-F5344CB8AC3E}">
        <p14:creationId xmlns:p14="http://schemas.microsoft.com/office/powerpoint/2010/main" val="339647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PEERS AND INSPIRATION</a:t>
            </a:r>
            <a:endParaRPr lang="en-US" b="1" dirty="0"/>
          </a:p>
        </p:txBody>
      </p:sp>
      <p:sp>
        <p:nvSpPr>
          <p:cNvPr id="3" name="Content Placeholder 2"/>
          <p:cNvSpPr>
            <a:spLocks noGrp="1"/>
          </p:cNvSpPr>
          <p:nvPr>
            <p:ph idx="1"/>
          </p:nvPr>
        </p:nvSpPr>
        <p:spPr/>
        <p:txBody>
          <a:bodyPr/>
          <a:lstStyle/>
          <a:p>
            <a:r>
              <a:rPr lang="en-US" dirty="0"/>
              <a:t>He did make many friends in the palace even though all the boys his age admired his </a:t>
            </a:r>
            <a:r>
              <a:rPr lang="en-US" dirty="0" smtClean="0"/>
              <a:t>talent.</a:t>
            </a:r>
          </a:p>
          <a:p>
            <a:r>
              <a:rPr lang="en-US" dirty="0"/>
              <a:t>Michelangelo visited the monastery of San Spirit to examine the </a:t>
            </a:r>
            <a:r>
              <a:rPr lang="en-US" dirty="0" smtClean="0"/>
              <a:t>dead to advance his knowledge of the human body</a:t>
            </a:r>
            <a:r>
              <a:rPr lang="en-US" dirty="0"/>
              <a:t> (Anno, 2017)</a:t>
            </a:r>
            <a:r>
              <a:rPr lang="en-US" dirty="0" smtClean="0"/>
              <a:t>.</a:t>
            </a:r>
          </a:p>
          <a:p>
            <a:r>
              <a:rPr lang="en-US" dirty="0" smtClean="0"/>
              <a:t>He started created life-like drawings.</a:t>
            </a:r>
          </a:p>
          <a:p>
            <a:endParaRPr lang="en-US" dirty="0"/>
          </a:p>
        </p:txBody>
      </p:sp>
    </p:spTree>
    <p:extLst>
      <p:ext uri="{BB962C8B-B14F-4D97-AF65-F5344CB8AC3E}">
        <p14:creationId xmlns:p14="http://schemas.microsoft.com/office/powerpoint/2010/main" val="1518957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LIFE IN PALACE</a:t>
            </a:r>
            <a:endParaRPr lang="en-US" b="1" dirty="0"/>
          </a:p>
        </p:txBody>
      </p:sp>
      <p:sp>
        <p:nvSpPr>
          <p:cNvPr id="3" name="Content Placeholder 2"/>
          <p:cNvSpPr>
            <a:spLocks noGrp="1"/>
          </p:cNvSpPr>
          <p:nvPr>
            <p:ph idx="1"/>
          </p:nvPr>
        </p:nvSpPr>
        <p:spPr/>
        <p:txBody>
          <a:bodyPr>
            <a:normAutofit/>
          </a:bodyPr>
          <a:lstStyle/>
          <a:p>
            <a:r>
              <a:rPr lang="en-US" dirty="0"/>
              <a:t>He lived in the palace for two years until Lorenzo </a:t>
            </a:r>
            <a:r>
              <a:rPr lang="en-US" dirty="0" smtClean="0"/>
              <a:t>died.</a:t>
            </a:r>
          </a:p>
          <a:p>
            <a:r>
              <a:rPr lang="en-US" dirty="0" smtClean="0"/>
              <a:t> His </a:t>
            </a:r>
            <a:r>
              <a:rPr lang="en-US" dirty="0"/>
              <a:t>son Piero became the ruler of Florence. </a:t>
            </a:r>
            <a:endParaRPr lang="en-US" dirty="0" smtClean="0"/>
          </a:p>
          <a:p>
            <a:r>
              <a:rPr lang="en-US" dirty="0"/>
              <a:t>Michelangelo left Florence, and he was found by the wealthy noblemen, </a:t>
            </a:r>
            <a:r>
              <a:rPr lang="en-US" dirty="0" smtClean="0"/>
              <a:t>Aldovrandi.</a:t>
            </a:r>
          </a:p>
          <a:p>
            <a:r>
              <a:rPr lang="en-US" dirty="0"/>
              <a:t>In Florence, Michelangelo carved a cupid, a friend sold as an antique to Rome's </a:t>
            </a:r>
            <a:r>
              <a:rPr lang="en-US" dirty="0" smtClean="0"/>
              <a:t>cardinal</a:t>
            </a:r>
            <a:r>
              <a:rPr lang="en-US" sz="3200" dirty="0">
                <a:latin typeface="Arial Black" panose="020B0A04020102020204" pitchFamily="34" charset="0"/>
              </a:rPr>
              <a:t> </a:t>
            </a:r>
            <a:r>
              <a:rPr lang="en-US" sz="2400" dirty="0">
                <a:latin typeface="Arial Black" panose="020B0A04020102020204" pitchFamily="34" charset="0"/>
              </a:rPr>
              <a:t>(</a:t>
            </a:r>
            <a:r>
              <a:rPr lang="en-US" dirty="0"/>
              <a:t>Bambach et al., </a:t>
            </a:r>
            <a:r>
              <a:rPr lang="en-US" dirty="0" smtClean="0"/>
              <a:t>2017).</a:t>
            </a:r>
            <a:endParaRPr lang="en-US" dirty="0"/>
          </a:p>
          <a:p>
            <a:r>
              <a:rPr lang="en-US" dirty="0"/>
              <a:t>.When the cardinal found out he had been tricked, he was not upset but very impressed. </a:t>
            </a:r>
          </a:p>
          <a:p>
            <a:r>
              <a:rPr lang="en-US" dirty="0"/>
              <a:t>He </a:t>
            </a:r>
            <a:r>
              <a:rPr lang="en-US" dirty="0" smtClean="0"/>
              <a:t>was sent </a:t>
            </a:r>
            <a:r>
              <a:rPr lang="en-US" dirty="0"/>
              <a:t>for Michelangelo to come to Rome at once.</a:t>
            </a:r>
          </a:p>
          <a:p>
            <a:endParaRPr lang="en-US" dirty="0"/>
          </a:p>
        </p:txBody>
      </p:sp>
    </p:spTree>
    <p:extLst>
      <p:ext uri="{BB962C8B-B14F-4D97-AF65-F5344CB8AC3E}">
        <p14:creationId xmlns:p14="http://schemas.microsoft.com/office/powerpoint/2010/main" val="2620978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MICHELANGELO IN ROME</a:t>
            </a:r>
            <a:endParaRPr lang="en-US" b="1" dirty="0"/>
          </a:p>
        </p:txBody>
      </p:sp>
      <p:sp>
        <p:nvSpPr>
          <p:cNvPr id="3" name="Content Placeholder 2"/>
          <p:cNvSpPr>
            <a:spLocks noGrp="1"/>
          </p:cNvSpPr>
          <p:nvPr>
            <p:ph idx="1"/>
          </p:nvPr>
        </p:nvSpPr>
        <p:spPr/>
        <p:txBody>
          <a:bodyPr/>
          <a:lstStyle/>
          <a:p>
            <a:r>
              <a:rPr lang="en-US" dirty="0" smtClean="0"/>
              <a:t>When </a:t>
            </a:r>
            <a:r>
              <a:rPr lang="en-US" dirty="0"/>
              <a:t>Michelangelo arrived in </a:t>
            </a:r>
            <a:r>
              <a:rPr lang="en-US" dirty="0" smtClean="0"/>
              <a:t>Rome, he was requested to carve a statue of wealthy Jacopo Gallo.</a:t>
            </a:r>
          </a:p>
          <a:p>
            <a:r>
              <a:rPr lang="en-US" dirty="0" smtClean="0"/>
              <a:t>He also carved Greek god  of wine and Rome was impressed.</a:t>
            </a:r>
          </a:p>
          <a:p>
            <a:r>
              <a:rPr lang="en-US" dirty="0" smtClean="0"/>
              <a:t>He </a:t>
            </a:r>
            <a:r>
              <a:rPr lang="en-US" dirty="0"/>
              <a:t>met the elegant, handsome Leonardo da </a:t>
            </a:r>
            <a:r>
              <a:rPr lang="en-US" dirty="0" smtClean="0"/>
              <a:t>Vinci  and they competed where he emerged as the best</a:t>
            </a:r>
            <a:endParaRPr lang="en-US" dirty="0"/>
          </a:p>
        </p:txBody>
      </p:sp>
    </p:spTree>
    <p:extLst>
      <p:ext uri="{BB962C8B-B14F-4D97-AF65-F5344CB8AC3E}">
        <p14:creationId xmlns:p14="http://schemas.microsoft.com/office/powerpoint/2010/main" val="237451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EXPERIENCE WITH </a:t>
            </a:r>
            <a:r>
              <a:rPr lang="en-US" b="1" dirty="0" smtClean="0"/>
              <a:t>Pope Julius II </a:t>
            </a:r>
            <a:endParaRPr lang="en-US" b="1" dirty="0"/>
          </a:p>
        </p:txBody>
      </p:sp>
      <p:sp>
        <p:nvSpPr>
          <p:cNvPr id="3" name="Content Placeholder 2"/>
          <p:cNvSpPr>
            <a:spLocks noGrp="1"/>
          </p:cNvSpPr>
          <p:nvPr>
            <p:ph idx="1"/>
          </p:nvPr>
        </p:nvSpPr>
        <p:spPr/>
        <p:txBody>
          <a:bodyPr/>
          <a:lstStyle/>
          <a:p>
            <a:r>
              <a:rPr lang="en-US" dirty="0"/>
              <a:t>Pope Julius II wanted to be remembered as being one of the greatest </a:t>
            </a:r>
            <a:r>
              <a:rPr lang="en-US" dirty="0" smtClean="0"/>
              <a:t>rulers.</a:t>
            </a:r>
          </a:p>
          <a:p>
            <a:r>
              <a:rPr lang="en-US" dirty="0"/>
              <a:t>He chose Michelangelo's huge tower design and encouraged him to get started right away.</a:t>
            </a:r>
          </a:p>
          <a:p>
            <a:r>
              <a:rPr lang="en-US" dirty="0"/>
              <a:t>After a year, the </a:t>
            </a:r>
            <a:r>
              <a:rPr lang="en-US" dirty="0" smtClean="0"/>
              <a:t>Pope's </a:t>
            </a:r>
            <a:r>
              <a:rPr lang="en-US" dirty="0"/>
              <a:t>enthusiasm faded, </a:t>
            </a:r>
          </a:p>
          <a:p>
            <a:r>
              <a:rPr lang="en-US" dirty="0"/>
              <a:t>He stopped sending Michelangelo money for the tomb</a:t>
            </a:r>
          </a:p>
        </p:txBody>
      </p:sp>
    </p:spTree>
    <p:extLst>
      <p:ext uri="{BB962C8B-B14F-4D97-AF65-F5344CB8AC3E}">
        <p14:creationId xmlns:p14="http://schemas.microsoft.com/office/powerpoint/2010/main" val="3677318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Sistine </a:t>
            </a:r>
            <a:r>
              <a:rPr lang="en-US" b="1" dirty="0" smtClean="0"/>
              <a:t>Chapel</a:t>
            </a:r>
            <a:endParaRPr lang="en-US" b="1" dirty="0"/>
          </a:p>
        </p:txBody>
      </p:sp>
      <p:sp>
        <p:nvSpPr>
          <p:cNvPr id="3" name="Content Placeholder 2"/>
          <p:cNvSpPr>
            <a:spLocks noGrp="1"/>
          </p:cNvSpPr>
          <p:nvPr>
            <p:ph idx="1"/>
          </p:nvPr>
        </p:nvSpPr>
        <p:spPr/>
        <p:txBody>
          <a:bodyPr/>
          <a:lstStyle/>
          <a:p>
            <a:r>
              <a:rPr lang="en-US" dirty="0" smtClean="0"/>
              <a:t>Michelangelo returned to Rome to paint a private chapel for the pope</a:t>
            </a:r>
          </a:p>
          <a:p>
            <a:r>
              <a:rPr lang="en-US" dirty="0"/>
              <a:t>Michelangelo </a:t>
            </a:r>
            <a:r>
              <a:rPr lang="en-US" dirty="0" smtClean="0"/>
              <a:t> </a:t>
            </a:r>
            <a:r>
              <a:rPr lang="en-US" dirty="0"/>
              <a:t>started the chapel in 1508. </a:t>
            </a:r>
          </a:p>
          <a:p>
            <a:r>
              <a:rPr lang="en-US" dirty="0" smtClean="0"/>
              <a:t>Michelangelo </a:t>
            </a:r>
            <a:r>
              <a:rPr lang="en-US" dirty="0"/>
              <a:t>worked on the Sistine Chapel for four very difficult </a:t>
            </a:r>
            <a:r>
              <a:rPr lang="en-US" dirty="0" smtClean="0"/>
              <a:t>years</a:t>
            </a:r>
            <a:r>
              <a:rPr lang="en-US" dirty="0"/>
              <a:t> (</a:t>
            </a:r>
            <a:r>
              <a:rPr lang="en-US" dirty="0" smtClean="0"/>
              <a:t>Huffman, 2017)</a:t>
            </a:r>
            <a:r>
              <a:rPr lang="en-US" dirty="0" smtClean="0"/>
              <a:t>. </a:t>
            </a:r>
          </a:p>
          <a:p>
            <a:r>
              <a:rPr lang="en-US" dirty="0" smtClean="0"/>
              <a:t>The paintings has been regarded as most influential in todays society.</a:t>
            </a:r>
            <a:endParaRPr lang="en-US" dirty="0"/>
          </a:p>
        </p:txBody>
      </p:sp>
    </p:spTree>
    <p:extLst>
      <p:ext uri="{BB962C8B-B14F-4D97-AF65-F5344CB8AC3E}">
        <p14:creationId xmlns:p14="http://schemas.microsoft.com/office/powerpoint/2010/main" val="3511587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b="1" dirty="0" smtClean="0"/>
              <a:t>Last Judgment PAINTING</a:t>
            </a:r>
            <a:endParaRPr lang="en-US" b="1" dirty="0"/>
          </a:p>
        </p:txBody>
      </p:sp>
      <p:sp>
        <p:nvSpPr>
          <p:cNvPr id="3" name="Content Placeholder 2"/>
          <p:cNvSpPr>
            <a:spLocks noGrp="1"/>
          </p:cNvSpPr>
          <p:nvPr>
            <p:ph idx="1"/>
          </p:nvPr>
        </p:nvSpPr>
        <p:spPr/>
        <p:txBody>
          <a:bodyPr/>
          <a:lstStyle/>
          <a:p>
            <a:r>
              <a:rPr lang="en-US" dirty="0" smtClean="0"/>
              <a:t> Pope </a:t>
            </a:r>
            <a:r>
              <a:rPr lang="en-US" dirty="0"/>
              <a:t>Paul </a:t>
            </a:r>
            <a:r>
              <a:rPr lang="en-US" dirty="0" smtClean="0"/>
              <a:t>III assigned Michelangelo to work on the Painting.</a:t>
            </a:r>
          </a:p>
          <a:p>
            <a:r>
              <a:rPr lang="en-US" dirty="0" smtClean="0"/>
              <a:t>Michelangelo was exhausted and he would take breaks during his work</a:t>
            </a:r>
            <a:r>
              <a:rPr lang="en-US" dirty="0"/>
              <a:t> (Hamilton, 2018). </a:t>
            </a:r>
            <a:endParaRPr lang="en-US" dirty="0" smtClean="0"/>
          </a:p>
          <a:p>
            <a:r>
              <a:rPr lang="en-US" dirty="0" smtClean="0"/>
              <a:t>He worked on the painting for more than four years</a:t>
            </a:r>
          </a:p>
          <a:p>
            <a:r>
              <a:rPr lang="en-US" dirty="0" smtClean="0"/>
              <a:t>When the painting was finished, its power shocked many people.</a:t>
            </a:r>
            <a:endParaRPr lang="en-US" dirty="0"/>
          </a:p>
        </p:txBody>
      </p:sp>
    </p:spTree>
    <p:extLst>
      <p:ext uri="{BB962C8B-B14F-4D97-AF65-F5344CB8AC3E}">
        <p14:creationId xmlns:p14="http://schemas.microsoft.com/office/powerpoint/2010/main" val="3508402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Saint Peters </a:t>
            </a:r>
            <a:r>
              <a:rPr lang="en-US" b="1" dirty="0" smtClean="0"/>
              <a:t>church Painting</a:t>
            </a:r>
            <a:endParaRPr lang="en-US" b="1" dirty="0"/>
          </a:p>
        </p:txBody>
      </p:sp>
      <p:sp>
        <p:nvSpPr>
          <p:cNvPr id="3" name="Content Placeholder 2"/>
          <p:cNvSpPr>
            <a:spLocks noGrp="1"/>
          </p:cNvSpPr>
          <p:nvPr>
            <p:ph idx="1"/>
          </p:nvPr>
        </p:nvSpPr>
        <p:spPr/>
        <p:txBody>
          <a:bodyPr/>
          <a:lstStyle/>
          <a:p>
            <a:r>
              <a:rPr lang="en-US" dirty="0" smtClean="0"/>
              <a:t>Michelangelo designed </a:t>
            </a:r>
            <a:r>
              <a:rPr lang="en-US" dirty="0"/>
              <a:t>Saint Peters </a:t>
            </a:r>
            <a:r>
              <a:rPr lang="en-US" dirty="0" smtClean="0"/>
              <a:t>church at the age of 72 years. </a:t>
            </a:r>
          </a:p>
          <a:p>
            <a:r>
              <a:rPr lang="en-US" dirty="0" smtClean="0"/>
              <a:t>Michelangelo worked on the church painting for 17 years.</a:t>
            </a:r>
          </a:p>
          <a:p>
            <a:r>
              <a:rPr lang="en-US" dirty="0" smtClean="0"/>
              <a:t>He left may great work in the Church which can be emulated by many generations</a:t>
            </a:r>
            <a:r>
              <a:rPr lang="en-US" dirty="0"/>
              <a:t> (Hamilton, 2018</a:t>
            </a:r>
            <a:r>
              <a:rPr lang="en-US" dirty="0" smtClean="0"/>
              <a:t>).</a:t>
            </a:r>
          </a:p>
          <a:p>
            <a:endParaRPr lang="en-US" dirty="0"/>
          </a:p>
        </p:txBody>
      </p:sp>
    </p:spTree>
    <p:extLst>
      <p:ext uri="{BB962C8B-B14F-4D97-AF65-F5344CB8AC3E}">
        <p14:creationId xmlns:p14="http://schemas.microsoft.com/office/powerpoint/2010/main" val="89540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Significance of Michelangelo PAINTINGS</a:t>
            </a:r>
            <a:endParaRPr lang="en-US" b="1" dirty="0"/>
          </a:p>
        </p:txBody>
      </p:sp>
      <p:sp>
        <p:nvSpPr>
          <p:cNvPr id="3" name="Content Placeholder 2"/>
          <p:cNvSpPr>
            <a:spLocks noGrp="1"/>
          </p:cNvSpPr>
          <p:nvPr>
            <p:ph idx="1"/>
          </p:nvPr>
        </p:nvSpPr>
        <p:spPr/>
        <p:txBody>
          <a:bodyPr/>
          <a:lstStyle/>
          <a:p>
            <a:r>
              <a:rPr lang="en-US" dirty="0" smtClean="0"/>
              <a:t>Michelangelo </a:t>
            </a:r>
            <a:r>
              <a:rPr lang="en-US" dirty="0"/>
              <a:t>style came to be appreciated anew for its technical bravura, elegance, and </a:t>
            </a:r>
            <a:r>
              <a:rPr lang="en-US" dirty="0" smtClean="0"/>
              <a:t>polish.</a:t>
            </a:r>
          </a:p>
          <a:p>
            <a:r>
              <a:rPr lang="en-US" dirty="0" smtClean="0"/>
              <a:t>Michelangelo Paintings retained a high level of international popularity.</a:t>
            </a:r>
          </a:p>
          <a:p>
            <a:r>
              <a:rPr lang="en-US" dirty="0" smtClean="0"/>
              <a:t>The artwork also incorporated many spiritual intensity.</a:t>
            </a:r>
            <a:endParaRPr lang="en-US" dirty="0"/>
          </a:p>
        </p:txBody>
      </p:sp>
    </p:spTree>
    <p:extLst>
      <p:ext uri="{BB962C8B-B14F-4D97-AF65-F5344CB8AC3E}">
        <p14:creationId xmlns:p14="http://schemas.microsoft.com/office/powerpoint/2010/main" val="2430580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a:t>
            </a:r>
            <a:endParaRPr lang="en-US" b="1" dirty="0"/>
          </a:p>
        </p:txBody>
      </p:sp>
      <p:sp>
        <p:nvSpPr>
          <p:cNvPr id="3" name="Content Placeholder 2"/>
          <p:cNvSpPr>
            <a:spLocks noGrp="1"/>
          </p:cNvSpPr>
          <p:nvPr>
            <p:ph idx="1"/>
          </p:nvPr>
        </p:nvSpPr>
        <p:spPr/>
        <p:txBody>
          <a:bodyPr>
            <a:normAutofit/>
          </a:bodyPr>
          <a:lstStyle/>
          <a:p>
            <a:r>
              <a:rPr lang="en-US" dirty="0"/>
              <a:t>Anno, J. P. (2017). </a:t>
            </a:r>
            <a:r>
              <a:rPr lang="en-US" i="1" dirty="0"/>
              <a:t>Michelangelo Moving Time</a:t>
            </a:r>
            <a:r>
              <a:rPr lang="en-US" dirty="0"/>
              <a:t>. Washington University in St. Louis.</a:t>
            </a:r>
          </a:p>
          <a:p>
            <a:r>
              <a:rPr lang="en-US" dirty="0"/>
              <a:t>Bambach, C. C., Barry, C., Caglioti, F., Elam, C., Marongiu, M., &amp; Mussolin, M. (2017). </a:t>
            </a:r>
            <a:r>
              <a:rPr lang="en-US" i="1" dirty="0"/>
              <a:t>Michelangelo: Divine Draftsman and Designer</a:t>
            </a:r>
            <a:r>
              <a:rPr lang="en-US" dirty="0"/>
              <a:t>. Metropolitan Museum of Art.</a:t>
            </a:r>
          </a:p>
          <a:p>
            <a:r>
              <a:rPr lang="en-US" dirty="0"/>
              <a:t>Hamilton, K. (2018). Vasari’s Lives and Michelangelo’s Paintings: Looking at Vasari Through Michelangelo’s Eyes.</a:t>
            </a:r>
          </a:p>
          <a:p>
            <a:r>
              <a:rPr lang="en-US" dirty="0"/>
              <a:t>Huffman, A. M. (2017). Michelangelo Merisi da Caravaggio and Valentin de Boulogne: Repetition, Competition, and Invention in Seventeenth-Century Rome.</a:t>
            </a:r>
          </a:p>
          <a:p>
            <a:endParaRPr lang="en-US" dirty="0"/>
          </a:p>
        </p:txBody>
      </p:sp>
    </p:spTree>
    <p:extLst>
      <p:ext uri="{BB962C8B-B14F-4D97-AF65-F5344CB8AC3E}">
        <p14:creationId xmlns:p14="http://schemas.microsoft.com/office/powerpoint/2010/main" val="42864819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77</TotalTime>
  <Words>1592</Words>
  <Application>Microsoft Office PowerPoint</Application>
  <PresentationFormat>Widescreen</PresentationFormat>
  <Paragraphs>125</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Black</vt:lpstr>
      <vt:lpstr>Calibri</vt:lpstr>
      <vt:lpstr>Century Gothic</vt:lpstr>
      <vt:lpstr>Wingdings</vt:lpstr>
      <vt:lpstr>Wingdings 3</vt:lpstr>
      <vt:lpstr>Ion</vt:lpstr>
      <vt:lpstr>FAVORITE PAINTER</vt:lpstr>
      <vt:lpstr>INTRODUCTION</vt:lpstr>
      <vt:lpstr>EARLY LIFE</vt:lpstr>
      <vt:lpstr>PEERS AND INSPIRATION</vt:lpstr>
      <vt:lpstr>LIFE IN PALACE</vt:lpstr>
      <vt:lpstr>MICHELANGELO IN ROME</vt:lpstr>
      <vt:lpstr>EXPERIENCE WITH Pope Julius II </vt:lpstr>
      <vt:lpstr>Sistine Chapel</vt:lpstr>
      <vt:lpstr> Last Judgment PAINTING</vt:lpstr>
      <vt:lpstr>Saint Peters church Painting</vt:lpstr>
      <vt:lpstr>Significance of Michelangelo PAINTINGS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FAMOUS PAINTER</dc:title>
  <dc:creator>JOEL</dc:creator>
  <cp:lastModifiedBy>JOEL</cp:lastModifiedBy>
  <cp:revision>19</cp:revision>
  <dcterms:created xsi:type="dcterms:W3CDTF">2020-12-04T22:01:46Z</dcterms:created>
  <dcterms:modified xsi:type="dcterms:W3CDTF">2020-12-04T23:19:35Z</dcterms:modified>
</cp:coreProperties>
</file>